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78" r:id="rId2"/>
    <p:sldId id="282" r:id="rId3"/>
    <p:sldId id="281" r:id="rId4"/>
    <p:sldId id="311" r:id="rId5"/>
    <p:sldId id="312" r:id="rId6"/>
    <p:sldId id="275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6" r:id="rId18"/>
    <p:sldId id="327" r:id="rId19"/>
    <p:sldId id="328" r:id="rId20"/>
    <p:sldId id="329" r:id="rId21"/>
    <p:sldId id="271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0126" autoAdjust="0"/>
  </p:normalViewPr>
  <p:slideViewPr>
    <p:cSldViewPr>
      <p:cViewPr varScale="1">
        <p:scale>
          <a:sx n="67" d="100"/>
          <a:sy n="67" d="100"/>
        </p:scale>
        <p:origin x="15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7686F-F5C4-4CC9-A7F2-A053CACB78E3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62DF5-524E-4631-A6A6-07D2573B0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08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57BF8-21AD-4A04-8BC4-F457AF55C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87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9EDD8C-7F21-4B41-A928-1BBDCBAC8DF4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9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.৩ মিনিট এর মাঝে</a:t>
            </a:r>
            <a:r>
              <a:rPr lang="bn-BD" baseline="0" dirty="0" smtClean="0"/>
              <a:t> কাজ শেষ করতে হবে এবং কে কী লিখল তা দুই এক জনের কাছ থেকে শুনতে হবে এর পর উত্তর বলতে হবে ।</a:t>
            </a: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কী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8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তালিকা থেকে কয়েকটি উপস্থাপন করা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8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কুরআনের</a:t>
            </a:r>
            <a:r>
              <a:rPr lang="bn-BD" baseline="0" dirty="0" smtClean="0"/>
              <a:t> আয়াত শিক্ষার্থীদের দ্বারা তেলাওয়াত করে নেওয়ার চেষ্টা করতে হবে । পরে শিক্ষক বিশুদ্ধ  করে তেলাওয়াত করবেন।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77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</a:t>
            </a:r>
            <a:r>
              <a:rPr lang="bn-BD" baseline="0" dirty="0" err="1" smtClean="0"/>
              <a:t>ক্লাশ</a:t>
            </a:r>
            <a:r>
              <a:rPr lang="bn-BD" baseline="0" dirty="0" smtClean="0"/>
              <a:t> শুরুর আগে এটা করতে হবে এবং একজন </a:t>
            </a:r>
            <a:r>
              <a:rPr lang="bn-BD" baseline="0" dirty="0" err="1" smtClean="0"/>
              <a:t>দলনেতা</a:t>
            </a:r>
            <a:r>
              <a:rPr lang="bn-BD" baseline="0" dirty="0" smtClean="0"/>
              <a:t>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নেওয়া যেতে পারে খাতা পরিবর্তনের মাধ্যমে । উত্তর যেমন হতে – মানুষের ভালবাসা পাওয়ার মাধ্যমে আল্লাহর ভালোবাসা পাওয়া।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5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3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07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নিশ্চত করতে হবে । আগামী দিন এই কাজ কয়েক জনের  দেখতে হবে এবং বাকি কাজ দল</a:t>
            </a:r>
            <a:r>
              <a:rPr lang="en-US" baseline="0" smtClean="0"/>
              <a:t>  </a:t>
            </a:r>
            <a:r>
              <a:rPr lang="bn-BD" baseline="0" smtClean="0"/>
              <a:t>নেতার </a:t>
            </a:r>
            <a:r>
              <a:rPr lang="bn-BD" baseline="0" dirty="0" smtClean="0"/>
              <a:t>দ্বারা মূল্যায়ন করে নেওয়া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83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আল্লাহ</a:t>
            </a:r>
            <a:r>
              <a:rPr lang="bn-BD" baseline="0" dirty="0" smtClean="0"/>
              <a:t> হাফেজ লেখা আছে  দৃশ্যের উপর। কারণ শিক্ষার্থীদের যেন স্মরণ থাকে আমরা আজ কী পড়ে আসলাম।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BD" baseline="0" dirty="0" err="1" smtClean="0"/>
              <a:t>শিখনফল</a:t>
            </a:r>
            <a:r>
              <a:rPr lang="bn-BD" baseline="0" dirty="0" smtClean="0"/>
              <a:t> পড়ে নিতে হবে । </a:t>
            </a: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46DCCA-0259-41B3-BFAE-539D26CB2EA0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7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3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8/6/2016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4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8351-DEEB-4FAD-A48B-EB10D3F631C9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0D23-9654-47CA-B546-5705D92E8C45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E19-1F77-4C59-8551-436E92C752B6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1409-EB97-4553-AACC-CFD7AE047A5B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6F02-9C8D-4948-9A26-C71C34533A3F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E297-EBEA-476D-8611-DC4F16BE1324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8741-AE57-44F3-9527-889254C596E9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0333-56F0-4705-BD0F-AD01C139AC7F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9627" y="134518"/>
            <a:ext cx="8878241" cy="6521222"/>
          </a:xfrm>
          <a:prstGeom prst="rect">
            <a:avLst/>
          </a:prstGeom>
          <a:solidFill>
            <a:schemeClr val="bg1"/>
          </a:solidFill>
          <a:ln w="130175" cap="rnd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838" y="7"/>
            <a:ext cx="9069163" cy="6798129"/>
          </a:xfrm>
          <a:prstGeom prst="rect">
            <a:avLst/>
          </a:prstGeom>
          <a:noFill/>
          <a:ln w="139700" cmpd="sng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Arc 11"/>
          <p:cNvSpPr/>
          <p:nvPr userDrawn="1"/>
        </p:nvSpPr>
        <p:spPr>
          <a:xfrm rot="5400000">
            <a:off x="-287982" y="-333073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Arc 15"/>
          <p:cNvSpPr/>
          <p:nvPr userDrawn="1"/>
        </p:nvSpPr>
        <p:spPr>
          <a:xfrm>
            <a:off x="-280306" y="6135974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7" name="Arc 16"/>
          <p:cNvSpPr/>
          <p:nvPr userDrawn="1"/>
        </p:nvSpPr>
        <p:spPr>
          <a:xfrm rot="16200000">
            <a:off x="8507674" y="6143651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8" name="Arc 17"/>
          <p:cNvSpPr/>
          <p:nvPr userDrawn="1"/>
        </p:nvSpPr>
        <p:spPr>
          <a:xfrm rot="10800000">
            <a:off x="8508528" y="-317697"/>
            <a:ext cx="956068" cy="940716"/>
          </a:xfrm>
          <a:prstGeom prst="arc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71453" y="1066800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693766" y="6141406"/>
            <a:ext cx="1705424" cy="40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30324FB-E7BB-48EE-A01C-88330A05F209}" type="datetime10">
              <a:rPr lang="en-US" sz="1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16:37</a:t>
            </a:fld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48847" y="6156945"/>
            <a:ext cx="1634125" cy="382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B44D5444-A8EE-4C3B-8D8C-CC911DCC4019}" type="slidenum">
              <a:rPr lang="en-US" sz="18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‹#›</a:t>
            </a:fld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78188" y="6071925"/>
            <a:ext cx="8866415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Home 8">
            <a:hlinkClick r:id="" action="ppaction://hlinkshowjump?jump=firstslide" highlightClick="1"/>
          </p:cNvPr>
          <p:cNvSpPr/>
          <p:nvPr userDrawn="1"/>
        </p:nvSpPr>
        <p:spPr>
          <a:xfrm>
            <a:off x="4032830" y="6147504"/>
            <a:ext cx="342900" cy="405697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Action Button: Information 10">
            <a:hlinkClick r:id="" action="ppaction://hlinkshowjump?jump=endshow" highlightClick="1"/>
          </p:cNvPr>
          <p:cNvSpPr/>
          <p:nvPr userDrawn="1"/>
        </p:nvSpPr>
        <p:spPr>
          <a:xfrm>
            <a:off x="4421384" y="6147504"/>
            <a:ext cx="342900" cy="405697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 userDrawn="1"/>
        </p:nvSpPr>
        <p:spPr>
          <a:xfrm>
            <a:off x="4787732" y="6139544"/>
            <a:ext cx="320010" cy="413657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 userDrawn="1"/>
        </p:nvSpPr>
        <p:spPr>
          <a:xfrm>
            <a:off x="3697602" y="6150836"/>
            <a:ext cx="295664" cy="402365"/>
          </a:xfrm>
          <a:prstGeom prst="actionButtonBackPreviou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2E101-9872-4FE0-9239-ED297F747BEF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88" indent="0">
              <a:buNone/>
              <a:defRPr sz="1000"/>
            </a:lvl3pPr>
            <a:lvl4pPr marL="1371583" indent="0">
              <a:buNone/>
              <a:defRPr sz="900"/>
            </a:lvl4pPr>
            <a:lvl5pPr marL="1828777" indent="0">
              <a:buNone/>
              <a:defRPr sz="900"/>
            </a:lvl5pPr>
            <a:lvl6pPr marL="2285971" indent="0">
              <a:buNone/>
              <a:defRPr sz="900"/>
            </a:lvl6pPr>
            <a:lvl7pPr marL="2743165" indent="0">
              <a:buNone/>
              <a:defRPr sz="900"/>
            </a:lvl7pPr>
            <a:lvl8pPr marL="3200360" indent="0">
              <a:buNone/>
              <a:defRPr sz="900"/>
            </a:lvl8pPr>
            <a:lvl9pPr marL="36575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995-2DEA-450C-9B7F-357D44738D63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0686-B807-40F5-A6F9-F38DBCFB1B0B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hf sldNum="0" hdr="0" ftr="0"/>
  <p:txStyles>
    <p:titleStyle>
      <a:lvl1pPr algn="ctr" defTabSz="9143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6" indent="-342896" algn="l" defTabSz="9143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2" indent="-285748" algn="l" defTabSz="9143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924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" y="1371600"/>
            <a:ext cx="8153400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4000" dirty="0"/>
              <a:t> </a:t>
            </a:r>
            <a:r>
              <a:rPr lang="bn-BD" sz="4000" dirty="0"/>
              <a:t>চেপে পাঠ উপস্থাপন শুরু করবেন।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02264" y="3901702"/>
            <a:ext cx="25891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প্রশংসনীয় আচরণ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9206" y="3798597"/>
            <a:ext cx="20681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 আচরণ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728" y="4544977"/>
            <a:ext cx="8961120" cy="1645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Saroda" pitchFamily="2" charset="0"/>
              </a:rPr>
              <a:t>মানুষের </a:t>
            </a:r>
            <a:r>
              <a:rPr lang="bn-BD" sz="3600" smtClean="0">
                <a:latin typeface="Saroda" pitchFamily="2" charset="0"/>
              </a:rPr>
              <a:t>দৈনন্দিন কাজকর্মের মাধ্যমে যেসব উত্তম আচার </a:t>
            </a:r>
            <a:r>
              <a:rPr lang="bn-BD" sz="3600" dirty="0" smtClean="0">
                <a:latin typeface="Saroda" pitchFamily="2" charset="0"/>
              </a:rPr>
              <a:t>আচরণ, ব্যবহার, চালচলন এবং স্বভাবের প্রকাশ পায়, সেসবের </a:t>
            </a:r>
            <a:r>
              <a:rPr lang="bn-BD" sz="3600" smtClean="0">
                <a:latin typeface="Saroda" pitchFamily="2" charset="0"/>
              </a:rPr>
              <a:t>সমষ্টিকে আখলাকে হামিদাহ </a:t>
            </a:r>
            <a:r>
              <a:rPr lang="bn-BD" sz="3600" dirty="0" smtClean="0">
                <a:latin typeface="Saroda" pitchFamily="2" charset="0"/>
              </a:rPr>
              <a:t>বলে।  </a:t>
            </a:r>
            <a:endParaRPr lang="en-US" sz="3600" dirty="0" err="1" smtClean="0">
              <a:latin typeface="Saroda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61880" y="142875"/>
            <a:ext cx="5969000" cy="731520"/>
            <a:chOff x="1461880" y="142875"/>
            <a:chExt cx="5969000" cy="731520"/>
          </a:xfrm>
        </p:grpSpPr>
        <p:sp>
          <p:nvSpPr>
            <p:cNvPr id="10" name="Rectangle 9"/>
            <p:cNvSpPr/>
            <p:nvPr/>
          </p:nvSpPr>
          <p:spPr>
            <a:xfrm>
              <a:off x="5999078" y="142875"/>
              <a:ext cx="1431802" cy="73152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/>
            </a:p>
          </p:txBody>
        </p:sp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5"/>
            <a:stretch/>
          </p:blipFill>
          <p:spPr>
            <a:xfrm>
              <a:off x="1461880" y="142875"/>
              <a:ext cx="4699713" cy="65722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1049893"/>
            <a:ext cx="3914775" cy="2707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39299"/>
            <a:ext cx="4065588" cy="26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769703" y="232737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4953000"/>
            <a:ext cx="8582026" cy="9146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buFont typeface="Wingdings" panose="05000000000000000000" pitchFamily="2" charset="2"/>
              <a:buChar char="v"/>
              <a:defRPr/>
            </a:pPr>
            <a:r>
              <a:rPr lang="bn-BD" sz="3600" dirty="0" err="1" smtClean="0">
                <a:solidFill>
                  <a:schemeClr val="tx1"/>
                </a:solidFill>
              </a:rPr>
              <a:t>আখালাকে</a:t>
            </a:r>
            <a:r>
              <a:rPr lang="bn-BD" sz="3600" dirty="0" smtClean="0">
                <a:solidFill>
                  <a:schemeClr val="tx1"/>
                </a:solidFill>
              </a:rPr>
              <a:t> হামিদা ও </a:t>
            </a:r>
            <a:r>
              <a:rPr lang="bn-BD" sz="3600" dirty="0" err="1" smtClean="0">
                <a:solidFill>
                  <a:schemeClr val="tx1"/>
                </a:solidFill>
              </a:rPr>
              <a:t>যামিমার</a:t>
            </a:r>
            <a:r>
              <a:rPr lang="bn-BD" sz="3600" dirty="0" smtClean="0">
                <a:solidFill>
                  <a:schemeClr val="tx1"/>
                </a:solidFill>
              </a:rPr>
              <a:t> অন্তর্ভুক্ত ৫টি করে  কাজের নাম লিখ।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6248400" y="2286000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553200" y="838200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1300162"/>
            <a:ext cx="46196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528762"/>
            <a:ext cx="4105274" cy="2657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314824" cy="266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228600"/>
            <a:ext cx="47339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4800" dirty="0"/>
              <a:t>আখলাকে </a:t>
            </a:r>
            <a:r>
              <a:rPr lang="bn-BD" sz="4800" dirty="0" smtClean="0"/>
              <a:t>হামিদার গুরুত্ব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222968" y="4800600"/>
            <a:ext cx="8921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 smtClean="0"/>
              <a:t>আখলাকে হামিদাহ এর মাধ্যমে মানুষে </a:t>
            </a:r>
            <a:r>
              <a:rPr lang="bn-BD" sz="3600" dirty="0" err="1" smtClean="0"/>
              <a:t>মানুষে</a:t>
            </a:r>
            <a:r>
              <a:rPr lang="bn-BD" sz="3600" dirty="0" smtClean="0"/>
              <a:t> বন্ধুত্ব তৈরি হয়।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50996" y="4798278"/>
            <a:ext cx="8797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600" dirty="0" smtClean="0"/>
              <a:t>আখলাকে হামিদাহ এর মাধ্যমে </a:t>
            </a:r>
            <a:r>
              <a:rPr lang="bn-BD" sz="3600" dirty="0" err="1"/>
              <a:t>মাধ্যমে</a:t>
            </a:r>
            <a:r>
              <a:rPr lang="bn-BD" sz="3600" dirty="0"/>
              <a:t> মানুষে </a:t>
            </a:r>
            <a:r>
              <a:rPr lang="bn-BD" sz="3600" dirty="0" err="1"/>
              <a:t>মানুষে</a:t>
            </a:r>
            <a:r>
              <a:rPr lang="bn-BD" sz="3600" dirty="0"/>
              <a:t> </a:t>
            </a:r>
            <a:r>
              <a:rPr lang="bn-BD" sz="3600" dirty="0" err="1" smtClean="0"/>
              <a:t>সুসম্পর্ক</a:t>
            </a:r>
            <a:r>
              <a:rPr lang="bn-BD" sz="3600" dirty="0" smtClean="0"/>
              <a:t> ও </a:t>
            </a:r>
            <a:r>
              <a:rPr lang="bn-BD" sz="3600" dirty="0" err="1" smtClean="0"/>
              <a:t>সৌহার্দ্য</a:t>
            </a:r>
            <a:r>
              <a:rPr lang="bn-BD" sz="3600" dirty="0" smtClean="0"/>
              <a:t> ভাব বজায় থাকে।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50996" y="4793516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 ঐ ব্যক্তি আমার নিকট সবচেয়ে প্রিয় যার চরিত্র উত্তম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(বুখারি ও মুসলিম ) 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67288" y="5017205"/>
            <a:ext cx="7247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সচ্চরিত্রের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(স.)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07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800600"/>
            <a:ext cx="7588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/>
              <a:t>আখলাকে </a:t>
            </a:r>
            <a:r>
              <a:rPr lang="bn-BD" sz="3600" dirty="0" err="1"/>
              <a:t>হামিদাহ</a:t>
            </a:r>
            <a:r>
              <a:rPr lang="bn-BD" sz="3600" dirty="0"/>
              <a:t> এর ফলে জীবন </a:t>
            </a:r>
            <a:r>
              <a:rPr lang="bn-BD" sz="3600" dirty="0" smtClean="0"/>
              <a:t>হয়ে উঠে </a:t>
            </a:r>
            <a:r>
              <a:rPr lang="bn-BD" sz="3600" dirty="0" err="1" smtClean="0"/>
              <a:t>মধুময়</a:t>
            </a:r>
            <a:r>
              <a:rPr lang="bn-BD" sz="3600" dirty="0" smtClean="0"/>
              <a:t>।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2149" y="4815185"/>
            <a:ext cx="9084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 smtClean="0"/>
              <a:t>আখলাকে হামিদাহ এর ফলে পারস্পরিক লেনদেন সহজতর হয়।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438400" y="152400"/>
            <a:ext cx="47339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4800" dirty="0"/>
              <a:t>আখলাকে </a:t>
            </a:r>
            <a:r>
              <a:rPr lang="bn-BD" sz="4800" dirty="0" smtClean="0"/>
              <a:t>হামিদার গুরুত্ব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9" y="1295399"/>
            <a:ext cx="4239826" cy="2976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3" y="1314450"/>
            <a:ext cx="4300539" cy="29717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5105400"/>
            <a:ext cx="7247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সচ্চরিত্রের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(স.)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00037" y="4617302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কিয়ামতের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 দাঁড়ি পাল্লায় সবচেয়ে ভারী জিনিস হবে মুমিনের উত্তম চরিত্র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(তিরমিযি)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8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2028824"/>
            <a:ext cx="4000500" cy="322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3186112" y="224421"/>
            <a:ext cx="3228975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261029" y="1270300"/>
            <a:ext cx="2667000" cy="2443518"/>
          </a:xfrm>
          <a:prstGeom prst="cloudCallout">
            <a:avLst>
              <a:gd name="adj1" fmla="val -61068"/>
              <a:gd name="adj2" fmla="val 36739"/>
            </a:avLst>
          </a:prstGeom>
          <a:blipFill>
            <a:blip r:embed="rId4"/>
            <a:tile tx="0" ty="0" sx="100000" sy="100000" flip="none" algn="tl"/>
          </a:blip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লিখ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424340" y="546400"/>
            <a:ext cx="2376488" cy="213360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334000"/>
            <a:ext cx="86582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 ব্যক্তি 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1"/>
          <a:stretch/>
        </p:blipFill>
        <p:spPr>
          <a:xfrm>
            <a:off x="228600" y="4191000"/>
            <a:ext cx="7811590" cy="944004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304800" y="152400"/>
            <a:ext cx="8839200" cy="1295400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আল্লাহর পক্ষ থেকে প্রাপ্ত মানুষের অসংখ্য </a:t>
            </a:r>
            <a:r>
              <a:rPr lang="bn-BD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নিয়ামতের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মধ্যে সচ্চরিত্র একটি উত্তম </a:t>
            </a:r>
            <a:r>
              <a:rPr lang="bn-BD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2" y="1600200"/>
            <a:ext cx="4267200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4191000"/>
            <a:ext cx="8686800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‘তোমাদের জন্য আল্লাহর </a:t>
            </a:r>
            <a:r>
              <a:rPr lang="bn-BD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রাসুলের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জীবনে রয়েছে উত্তম আদর্শ।’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b="1" spc="5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3600" b="1" spc="5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আহযাব</a:t>
            </a:r>
            <a:r>
              <a:rPr lang="bn-BD" sz="3600" b="1" spc="5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আয়াত-২১)</a:t>
            </a:r>
            <a:endParaRPr lang="en-US" sz="1200" b="1" spc="51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19100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আল্লাহ </a:t>
            </a:r>
            <a:r>
              <a:rPr lang="bn-BD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বলেন-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571624"/>
            <a:ext cx="4186237" cy="2428876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228600" y="152400"/>
            <a:ext cx="8915400" cy="10668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সচ্চরিত্রের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পরিপূর্ণ প্রতীক ছিলেন </a:t>
            </a:r>
            <a:r>
              <a:rPr lang="bn-BD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হযরত মুহাম্মদ (স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4419600"/>
            <a:ext cx="8609648" cy="107721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‘আমি উত্তম চারিত্রিক </a:t>
            </a:r>
            <a:r>
              <a:rPr lang="bn-BD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পরিপূর্ণ করার উদ্দেশ্যেই প্রেরিত হয়েছি।’</a:t>
            </a:r>
            <a:r>
              <a:rPr lang="bn-BD" sz="32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(ইবনে </a:t>
            </a:r>
            <a:r>
              <a:rPr lang="bn-BD" sz="3200" b="1" spc="51" dirty="0" err="1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মাযাহ</a:t>
            </a:r>
            <a:r>
              <a:rPr lang="bn-BD" sz="32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1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525780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343024"/>
            <a:ext cx="3900488" cy="2728913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228600" y="152400"/>
            <a:ext cx="8763000" cy="10668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চরিত্রের মধ্যে </a:t>
            </a:r>
            <a:r>
              <a:rPr lang="bn-BD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সদাচরণের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গুণগুলো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পরিপূর্ণভাবে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প্রতিফলিত হয়েছে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648200"/>
            <a:ext cx="5638800" cy="676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191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71600" y="331664"/>
            <a:ext cx="6925235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42360" y="1646432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5169789" cy="33421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5334000"/>
            <a:ext cx="8839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3600" dirty="0" smtClean="0"/>
              <a:t>ভালো অভ্যাস ও মন্দ অভ্যাসের একটি তালিকা তৈরি কর। 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03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7615238" y="1828800"/>
            <a:ext cx="1400175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7600950" y="4329112"/>
            <a:ext cx="1417117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40086" y="3416500"/>
            <a:ext cx="9103913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‘পূর্ণ মুমিন তাঁরাই, যাদের চরিত্র মহান ও </a:t>
            </a:r>
            <a:r>
              <a:rPr lang="bn-BD" sz="3200" dirty="0" smtClean="0">
                <a:solidFill>
                  <a:schemeClr val="tx1"/>
                </a:solidFill>
              </a:rPr>
              <a:t>সুন্দরতম</a:t>
            </a:r>
            <a:r>
              <a:rPr lang="bn-IN" sz="3200" dirty="0" smtClean="0">
                <a:solidFill>
                  <a:schemeClr val="tx1"/>
                </a:solidFill>
              </a:rPr>
              <a:t>।</a:t>
            </a:r>
            <a:r>
              <a:rPr lang="bn-BD" sz="3200" dirty="0" smtClean="0">
                <a:solidFill>
                  <a:schemeClr val="tx1"/>
                </a:solidFill>
              </a:rPr>
              <a:t>’- </a:t>
            </a:r>
            <a:r>
              <a:rPr lang="bn-BD" sz="3200" dirty="0" smtClean="0">
                <a:solidFill>
                  <a:schemeClr val="tx1"/>
                </a:solidFill>
              </a:rPr>
              <a:t>এটি কার উক্তি?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09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497" y="2576911"/>
            <a:ext cx="2361703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>
                <a:solidFill>
                  <a:schemeClr val="tx1"/>
                </a:solidFill>
              </a:rPr>
              <a:t>ঘ। উর্দু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04963" y="5041192"/>
            <a:ext cx="3181712" cy="850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</a:t>
            </a:r>
            <a:r>
              <a:rPr lang="bn-BD" sz="3200" dirty="0" smtClean="0">
                <a:solidFill>
                  <a:schemeClr val="tx1"/>
                </a:solidFill>
              </a:rPr>
              <a:t>।</a:t>
            </a:r>
            <a:r>
              <a:rPr lang="bn-IN" sz="3200" smtClean="0">
                <a:solidFill>
                  <a:schemeClr val="tx1"/>
                </a:solidFill>
              </a:rPr>
              <a:t> </a:t>
            </a:r>
            <a:r>
              <a:rPr lang="bn-BD" sz="3200" smtClean="0">
                <a:solidFill>
                  <a:schemeClr val="tx1"/>
                </a:solidFill>
              </a:rPr>
              <a:t>আবু </a:t>
            </a:r>
            <a:r>
              <a:rPr lang="bn-BD" sz="3200" dirty="0" smtClean="0">
                <a:solidFill>
                  <a:schemeClr val="tx1"/>
                </a:solidFill>
              </a:rPr>
              <a:t>বকর (রা) এর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525" y="2615821"/>
            <a:ext cx="272961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গ</a:t>
            </a:r>
            <a:r>
              <a:rPr lang="bn-BD" sz="4800" dirty="0" smtClean="0">
                <a:solidFill>
                  <a:schemeClr val="tx1"/>
                </a:solidFill>
              </a:rPr>
              <a:t>।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বাংলা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100" y="1913407"/>
            <a:ext cx="2717399" cy="615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ক</a:t>
            </a:r>
            <a:r>
              <a:rPr lang="bn-BD" sz="4800" dirty="0" smtClean="0">
                <a:solidFill>
                  <a:schemeClr val="tx1"/>
                </a:solidFill>
              </a:rPr>
              <a:t>। ফারসি 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7159" y="4223150"/>
            <a:ext cx="320040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আল্লাহর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1222" y="1885451"/>
            <a:ext cx="238779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খ। আরবি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4388" y="5098340"/>
            <a:ext cx="3188887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গ</a:t>
            </a:r>
            <a:r>
              <a:rPr lang="bn-BD" sz="3600" dirty="0" smtClean="0">
                <a:solidFill>
                  <a:schemeClr val="tx1"/>
                </a:solidFill>
              </a:rPr>
              <a:t>। মহানবী (স.) এর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537" y="1004887"/>
            <a:ext cx="603408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smtClean="0">
                <a:latin typeface="Saroda" pitchFamily="2" charset="0"/>
              </a:rPr>
              <a:t>আখলাক কোন ভাষার শব্দ</a:t>
            </a:r>
            <a:r>
              <a:rPr lang="en-US" sz="4400" dirty="0" smtClean="0">
                <a:latin typeface="Saroda" pitchFamily="2" charset="0"/>
              </a:rPr>
              <a:t>?</a:t>
            </a:r>
            <a:endParaRPr lang="en-US" sz="4400" dirty="0"/>
          </a:p>
        </p:txBody>
      </p:sp>
      <p:sp>
        <p:nvSpPr>
          <p:cNvPr id="16" name="Rounded Rectangle 15"/>
          <p:cNvSpPr/>
          <p:nvPr/>
        </p:nvSpPr>
        <p:spPr>
          <a:xfrm>
            <a:off x="4525640" y="4210970"/>
            <a:ext cx="31731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আলী (রা) এর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95450" y="0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71600" y="-30480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23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/>
        </p:nvSpPr>
        <p:spPr>
          <a:xfrm>
            <a:off x="9679186" y="6268243"/>
            <a:ext cx="564952" cy="4282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mtClean="0"/>
              <a:t>  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224" y="779201"/>
            <a:ext cx="666292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Saroda" pitchFamily="2" charset="0"/>
              </a:rPr>
              <a:t>আখলাকে হামিদাহর উদাহরণ হলো-</a:t>
            </a:r>
            <a:endParaRPr lang="en-US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252200" y="0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717257" y="0"/>
            <a:ext cx="5693194" cy="83343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267200" y="2824162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গ। </a:t>
            </a:r>
            <a:r>
              <a:rPr lang="en-US" sz="3200" dirty="0" smtClean="0">
                <a:solidFill>
                  <a:schemeClr val="tx1"/>
                </a:solidFill>
              </a:rPr>
              <a:t>ii </a:t>
            </a:r>
            <a:r>
              <a:rPr lang="bn-BD" sz="3200" dirty="0">
                <a:solidFill>
                  <a:schemeClr val="tx1"/>
                </a:solidFill>
              </a:rPr>
              <a:t>ও</a:t>
            </a:r>
            <a:r>
              <a:rPr lang="en-US" sz="3200" dirty="0" smtClean="0">
                <a:solidFill>
                  <a:schemeClr val="tx1"/>
                </a:solidFill>
              </a:rPr>
              <a:t>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24600" y="2790825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ঘ।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chemeClr val="tx1"/>
                </a:solidFill>
              </a:rPr>
              <a:t>, ii </a:t>
            </a:r>
            <a:r>
              <a:rPr lang="bn-BD" sz="3600" dirty="0">
                <a:solidFill>
                  <a:schemeClr val="tx1"/>
                </a:solidFill>
              </a:rPr>
              <a:t>ও </a:t>
            </a:r>
            <a:r>
              <a:rPr lang="en-US" sz="3600" dirty="0">
                <a:solidFill>
                  <a:schemeClr val="tx1"/>
                </a:solidFill>
              </a:rPr>
              <a:t>iii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3634" y="2848533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ক</a:t>
            </a:r>
            <a:r>
              <a:rPr lang="bn-BD" sz="3600" dirty="0">
                <a:solidFill>
                  <a:schemeClr val="tx1"/>
                </a:solidFill>
              </a:rPr>
              <a:t>।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bn-BD" sz="3600" dirty="0">
                <a:solidFill>
                  <a:schemeClr val="tx1"/>
                </a:solidFill>
              </a:rPr>
              <a:t> ও </a:t>
            </a:r>
            <a:r>
              <a:rPr lang="en-US" sz="3600" dirty="0" smtClean="0">
                <a:solidFill>
                  <a:schemeClr val="tx1"/>
                </a:solidFill>
              </a:rPr>
              <a:t>ii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95834" y="2841028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</a:rPr>
              <a:t>খ</a:t>
            </a:r>
            <a:r>
              <a:rPr lang="bn-BD" sz="4000" dirty="0" smtClean="0">
                <a:solidFill>
                  <a:schemeClr val="tx1"/>
                </a:solidFill>
              </a:rPr>
              <a:t>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i</a:t>
            </a:r>
            <a:r>
              <a:rPr lang="bn-BD" sz="4000" dirty="0" smtClean="0">
                <a:solidFill>
                  <a:schemeClr val="tx1"/>
                </a:solidFill>
              </a:rPr>
              <a:t> ও</a:t>
            </a:r>
            <a:r>
              <a:rPr lang="en-US" sz="4000" dirty="0" smtClean="0">
                <a:solidFill>
                  <a:schemeClr val="tx1"/>
                </a:solidFill>
              </a:rPr>
              <a:t>iii 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76226" y="1381125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শালীনতাবোধ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90875" y="1376363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ii) </a:t>
            </a:r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ঈর্ষাপরায়ণতা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80483" y="1355623"/>
            <a:ext cx="2906355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iii)</a:t>
            </a:r>
            <a:r>
              <a:rPr lang="bn-BD" sz="3600" dirty="0" smtClean="0">
                <a:solidFill>
                  <a:schemeClr val="tx1"/>
                </a:solidFill>
              </a:rPr>
              <a:t>  সৃষ্টির সেবা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5750" y="203835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67200" y="5738812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গ। </a:t>
            </a:r>
            <a:r>
              <a:rPr lang="en-US" sz="3200" dirty="0" smtClean="0">
                <a:solidFill>
                  <a:schemeClr val="tx1"/>
                </a:solidFill>
              </a:rPr>
              <a:t>ii </a:t>
            </a:r>
            <a:r>
              <a:rPr lang="bn-BD" sz="3200" dirty="0">
                <a:solidFill>
                  <a:schemeClr val="tx1"/>
                </a:solidFill>
              </a:rPr>
              <a:t>ও</a:t>
            </a:r>
            <a:r>
              <a:rPr lang="en-US" sz="3200" dirty="0" smtClean="0">
                <a:solidFill>
                  <a:schemeClr val="tx1"/>
                </a:solidFill>
              </a:rPr>
              <a:t>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24600" y="5705475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ঘ।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chemeClr val="tx1"/>
                </a:solidFill>
              </a:rPr>
              <a:t>, ii </a:t>
            </a:r>
            <a:r>
              <a:rPr lang="bn-BD" sz="3600" dirty="0">
                <a:solidFill>
                  <a:schemeClr val="tx1"/>
                </a:solidFill>
              </a:rPr>
              <a:t>ও </a:t>
            </a:r>
            <a:r>
              <a:rPr lang="en-US" sz="3600" dirty="0">
                <a:solidFill>
                  <a:schemeClr val="tx1"/>
                </a:solidFill>
              </a:rPr>
              <a:t>iii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3634" y="5763183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ক</a:t>
            </a:r>
            <a:r>
              <a:rPr lang="bn-BD" sz="3600" dirty="0">
                <a:solidFill>
                  <a:schemeClr val="tx1"/>
                </a:solidFill>
              </a:rPr>
              <a:t>।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bn-BD" sz="3600" dirty="0">
                <a:solidFill>
                  <a:schemeClr val="tx1"/>
                </a:solidFill>
              </a:rPr>
              <a:t> ও </a:t>
            </a:r>
            <a:r>
              <a:rPr lang="en-US" sz="3600" dirty="0" smtClean="0">
                <a:solidFill>
                  <a:schemeClr val="tx1"/>
                </a:solidFill>
              </a:rPr>
              <a:t>ii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295834" y="5755678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</a:rPr>
              <a:t>খ</a:t>
            </a:r>
            <a:r>
              <a:rPr lang="bn-BD" sz="4000" dirty="0" smtClean="0">
                <a:solidFill>
                  <a:schemeClr val="tx1"/>
                </a:solidFill>
              </a:rPr>
              <a:t>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i</a:t>
            </a:r>
            <a:r>
              <a:rPr lang="bn-BD" sz="4000" dirty="0" smtClean="0">
                <a:solidFill>
                  <a:schemeClr val="tx1"/>
                </a:solidFill>
              </a:rPr>
              <a:t> ও</a:t>
            </a:r>
            <a:r>
              <a:rPr lang="en-US" sz="4000" dirty="0" smtClean="0">
                <a:solidFill>
                  <a:schemeClr val="tx1"/>
                </a:solidFill>
              </a:rPr>
              <a:t>iii 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76226" y="4295775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চরিত্র মহান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90875" y="4291013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ii) </a:t>
            </a:r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চরিত্র সুন্দরতম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80483" y="4270273"/>
            <a:ext cx="2906355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iii)</a:t>
            </a:r>
            <a:r>
              <a:rPr lang="bn-BD" sz="3200" dirty="0" smtClean="0">
                <a:solidFill>
                  <a:schemeClr val="tx1"/>
                </a:solidFill>
              </a:rPr>
              <a:t>  ধনসম্পদ বেশি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85750" y="495300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9349" y="3465251"/>
            <a:ext cx="666292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Saroda" pitchFamily="2" charset="0"/>
              </a:rPr>
              <a:t>পূর্ণ মুমিন তাঁরাই, যাদের-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70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8" grpId="0"/>
      <p:bldP spid="22" grpId="0" animBg="1"/>
      <p:bldP spid="23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"/>
            <a:ext cx="8117076" cy="964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20200" cy="6934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1998" y="4068246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err="1">
                <a:solidFill>
                  <a:srgbClr val="FF0000"/>
                </a:solidFill>
              </a:rPr>
              <a:t>স্বা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2993321" y="4070697"/>
            <a:ext cx="116410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92D050"/>
                </a:solidFill>
              </a:rPr>
              <a:t>গ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3702" y="4211122"/>
            <a:ext cx="138211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accent2"/>
                </a:solidFill>
              </a:rPr>
              <a:t>ত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019334" y="4207449"/>
            <a:ext cx="12763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</a:rPr>
              <a:t>ম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0" y="620524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98" y="1281111"/>
            <a:ext cx="6164402" cy="34623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7599" y="4914901"/>
            <a:ext cx="8684952" cy="100584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2800" b="1" dirty="0" smtClean="0">
                <a:solidFill>
                  <a:schemeClr val="tx1"/>
                </a:solidFill>
              </a:rPr>
              <a:t>বাবা-মা ভাই-বোনদের সাথে চলাফেরা ও কথাবার্তায় তোমার যে আচরণ প্রকাশ পায়, তার মধ্যে আখলাকের পাঁচটি ভাল ও মন্দ দিক চিহ্নিত কর।</a:t>
            </a:r>
            <a:endParaRPr lang="en-US" sz="2800" b="1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21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91088" y="473077"/>
            <a:ext cx="4443112" cy="81605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bn-BD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আর নয়</a:t>
            </a:r>
            <a:endParaRPr lang="en-US" sz="6000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4892675"/>
            <a:ext cx="8534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3800" b="1" spc="151" dirty="0">
                <a:ln w="11430"/>
                <a:solidFill>
                  <a:srgbClr val="00B050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13800" b="1" spc="151" dirty="0">
              <a:ln w="11430"/>
              <a:solidFill>
                <a:srgbClr val="00B050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009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 জাওহার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ফরিদপুর।</a:t>
            </a:r>
            <a:endParaRPr lang="bn-BD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সাখাওয়াৎ হোসেন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99" r="3331" b="2011"/>
          <a:stretch/>
        </p:blipFill>
        <p:spPr>
          <a:xfrm>
            <a:off x="4724400" y="1161143"/>
            <a:ext cx="4159532" cy="47824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perspectiveHeroicExtremeLeftFacing" fov="1800000">
              <a:rot lat="0" lon="0" rev="21594000"/>
            </a:camera>
            <a:lightRig rig="threePt" dir="t"/>
          </a:scene3d>
        </p:spPr>
      </p:pic>
      <p:sp>
        <p:nvSpPr>
          <p:cNvPr id="14" name="Rounded Rectangle 13"/>
          <p:cNvSpPr/>
          <p:nvPr/>
        </p:nvSpPr>
        <p:spPr>
          <a:xfrm>
            <a:off x="3124200" y="304800"/>
            <a:ext cx="2559503" cy="7315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447800"/>
            <a:ext cx="0" cy="4343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76800" y="3048000"/>
            <a:ext cx="3886200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(আখলাক)</a:t>
            </a:r>
          </a:p>
          <a:p>
            <a:pPr algn="ctr"/>
            <a:r>
              <a:rPr lang="bn-BD" sz="40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err="1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400" dirty="0" smtClean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০1 </a:t>
            </a:r>
            <a:endParaRPr lang="bn-IN" sz="4400" dirty="0">
              <a:ln w="1905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bn-BD" sz="4400" b="1" dirty="0">
                <a:ln w="1905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1905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1" y="1143000"/>
            <a:ext cx="4038600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1000" y="3276600"/>
            <a:ext cx="4084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</a:p>
          <a:p>
            <a:pPr algn="ctr"/>
            <a:r>
              <a:rPr lang="bn-BD" sz="2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2800" b="1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9" y="1116884"/>
            <a:ext cx="2586036" cy="2312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42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8639" y="374270"/>
            <a:ext cx="831532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351" y="4989469"/>
            <a:ext cx="842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চিত্র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তে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কোন ধরনের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আখলাক/ চরিত্রের বহিঃপ্রকাশ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ঘটেছে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328739"/>
            <a:ext cx="4233862" cy="2886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1313736"/>
            <a:ext cx="4143375" cy="28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00804" y="319123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7" y="4686300"/>
            <a:ext cx="6989768" cy="1057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59" y="1257300"/>
            <a:ext cx="4772966" cy="3257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5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6" y="15240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7" y="6096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7375" y="12272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95600" y="274320"/>
            <a:ext cx="2851737" cy="64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9050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আখলাক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 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আখলাকে হামিদা বর্ণনা করতে পারবে।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সচ্চরিত্রের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গুরুত্ব ইসলামের দৃষ্টিতে ব্যাখ্যা করতে পারবে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5214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51519" y="4099159"/>
            <a:ext cx="1119217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426" y="4076360"/>
            <a:ext cx="120417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স্বভাব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78" y="4892774"/>
            <a:ext cx="898017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Saroda" pitchFamily="2" charset="0"/>
              </a:rPr>
              <a:t>মানুষের </a:t>
            </a:r>
            <a:r>
              <a:rPr lang="bn-BD" sz="3600" dirty="0" smtClean="0">
                <a:latin typeface="Saroda" pitchFamily="2" charset="0"/>
              </a:rPr>
              <a:t>কাজকর্মে </a:t>
            </a:r>
            <a:r>
              <a:rPr lang="bn-BD" sz="3600" dirty="0" smtClean="0">
                <a:latin typeface="Saroda" pitchFamily="2" charset="0"/>
              </a:rPr>
              <a:t>যেসব আচার আচরণ, ব্যবহার, চালচলন এবং স্বভাবের প্রকাশ পায়, সেসবের সমষ্টিকে আখলাক বলে।  </a:t>
            </a:r>
            <a:endParaRPr lang="en-US" sz="3600" dirty="0" err="1" smtClean="0">
              <a:latin typeface="Saroda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62200" y="0"/>
            <a:ext cx="5131894" cy="1015663"/>
            <a:chOff x="2362200" y="0"/>
            <a:chExt cx="5131894" cy="1015663"/>
          </a:xfrm>
        </p:grpSpPr>
        <p:sp>
          <p:nvSpPr>
            <p:cNvPr id="10" name="Rectangle 9"/>
            <p:cNvSpPr/>
            <p:nvPr/>
          </p:nvSpPr>
          <p:spPr>
            <a:xfrm>
              <a:off x="5927640" y="0"/>
              <a:ext cx="1566454" cy="101566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/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228600"/>
              <a:ext cx="3643312" cy="6858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608956" y="4127733"/>
            <a:ext cx="248016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আচার-আচরণ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7" y="1328738"/>
            <a:ext cx="4318557" cy="2600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4" y="1285874"/>
            <a:ext cx="3767139" cy="26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57263"/>
            <a:ext cx="3148014" cy="2243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43" y="1028700"/>
            <a:ext cx="3039234" cy="2046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0400"/>
            <a:ext cx="3157538" cy="21812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09800" y="228600"/>
            <a:ext cx="4857749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400"/>
            <a:ext cx="3186113" cy="21336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62000" y="5410200"/>
            <a:ext cx="79248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 কয়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 প্রকাশ পেয়েছে?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9" y="2386013"/>
            <a:ext cx="3642093" cy="3311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767518" cy="3287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609600" y="2438400"/>
            <a:ext cx="3657601" cy="324594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t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6000" dirty="0" smtClean="0"/>
              <a:t> আখলাকে হামিদা </a:t>
            </a:r>
            <a:endParaRPr lang="en-US" sz="6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362200" y="1219200"/>
            <a:ext cx="4425223" cy="1021556"/>
          </a:xfrm>
          <a:prstGeom prst="wedgeRoundRectCallout">
            <a:avLst>
              <a:gd name="adj1" fmla="val 864"/>
              <a:gd name="adj2" fmla="val 1758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 দুই প্রকার </a:t>
            </a:r>
            <a:endParaRPr lang="en-US" sz="5400" dirty="0"/>
          </a:p>
        </p:txBody>
      </p:sp>
      <p:sp>
        <p:nvSpPr>
          <p:cNvPr id="11" name="Oval 10"/>
          <p:cNvSpPr/>
          <p:nvPr/>
        </p:nvSpPr>
        <p:spPr>
          <a:xfrm>
            <a:off x="4953000" y="2438400"/>
            <a:ext cx="3657600" cy="3200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6000" dirty="0" smtClean="0"/>
              <a:t>আখলাকে </a:t>
            </a:r>
            <a:r>
              <a:rPr lang="bn-BD" sz="6000" dirty="0" err="1"/>
              <a:t>যামিমা</a:t>
            </a:r>
            <a:endParaRPr lang="en-US" sz="6000" dirty="0"/>
          </a:p>
        </p:txBody>
      </p:sp>
      <p:sp>
        <p:nvSpPr>
          <p:cNvPr id="12" name="Rounded Rectangle 11"/>
          <p:cNvSpPr/>
          <p:nvPr/>
        </p:nvSpPr>
        <p:spPr>
          <a:xfrm>
            <a:off x="2133600" y="228600"/>
            <a:ext cx="4729163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আখলাকের </a:t>
            </a:r>
            <a:r>
              <a:rPr lang="bn-BD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FFF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3263</TotalTime>
  <Words>1160</Words>
  <Application>Microsoft Office PowerPoint</Application>
  <PresentationFormat>On-screen Show (4:3)</PresentationFormat>
  <Paragraphs>154</Paragraphs>
  <Slides>22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Saroda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Jewel</dc:creator>
  <cp:lastModifiedBy>MD. SAIFUL ISLAM</cp:lastModifiedBy>
  <cp:revision>855</cp:revision>
  <dcterms:created xsi:type="dcterms:W3CDTF">2006-08-16T00:00:00Z</dcterms:created>
  <dcterms:modified xsi:type="dcterms:W3CDTF">2016-08-06T10:59:59Z</dcterms:modified>
</cp:coreProperties>
</file>